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aleway Heavy" charset="1" panose="00000000000000000000"/>
      <p:regular r:id="rId15"/>
    </p:embeddedFont>
    <p:embeddedFont>
      <p:font typeface="Raleway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5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669127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4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4" y="10410055"/>
                </a:lnTo>
                <a:lnTo>
                  <a:pt x="1035800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45341" y="-10292616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29007" y="2536010"/>
            <a:ext cx="14829985" cy="113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16"/>
              </a:lnSpc>
              <a:spcBef>
                <a:spcPct val="0"/>
              </a:spcBef>
            </a:pPr>
            <a:r>
              <a:rPr lang="en-US" b="true" sz="828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Trabajo Práctico Integrador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62953" y="4267314"/>
            <a:ext cx="12651860" cy="187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64"/>
              </a:lnSpc>
              <a:spcBef>
                <a:spcPct val="0"/>
              </a:spcBef>
            </a:pPr>
            <a:r>
              <a:rPr lang="en-US" b="true" sz="6985">
                <a:solidFill>
                  <a:srgbClr val="9B74ED"/>
                </a:solidFill>
                <a:latin typeface="Raleway Bold"/>
                <a:ea typeface="Raleway Bold"/>
                <a:cs typeface="Raleway Bold"/>
                <a:sym typeface="Raleway Bold"/>
              </a:rPr>
              <a:t>Diseño e implementación de Lexer y Parser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93637" y="6667531"/>
            <a:ext cx="7030079" cy="208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64"/>
              </a:lnSpc>
            </a:pPr>
            <a:r>
              <a:rPr lang="en-US" sz="26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Integrantes: </a:t>
            </a:r>
          </a:p>
          <a:p>
            <a:pPr algn="r">
              <a:lnSpc>
                <a:spcPts val="2764"/>
              </a:lnSpc>
            </a:pPr>
            <a:r>
              <a:rPr lang="en-US" sz="26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Cohen, Alfonsina  </a:t>
            </a:r>
          </a:p>
          <a:p>
            <a:pPr algn="r">
              <a:lnSpc>
                <a:spcPts val="2764"/>
              </a:lnSpc>
            </a:pPr>
            <a:r>
              <a:rPr lang="en-US" sz="26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Delvescovo, Benno Matias </a:t>
            </a:r>
          </a:p>
          <a:p>
            <a:pPr algn="r">
              <a:lnSpc>
                <a:spcPts val="2764"/>
              </a:lnSpc>
            </a:pPr>
            <a:r>
              <a:rPr lang="en-US" sz="26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Kundycki, Facundo Kasimierz </a:t>
            </a:r>
          </a:p>
          <a:p>
            <a:pPr algn="r">
              <a:lnSpc>
                <a:spcPts val="2764"/>
              </a:lnSpc>
            </a:pPr>
            <a:r>
              <a:rPr lang="en-US" sz="265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Leconte Revidatti, Santiago </a:t>
            </a:r>
          </a:p>
          <a:p>
            <a:pPr algn="r">
              <a:lnSpc>
                <a:spcPts val="2764"/>
              </a:lnSpc>
              <a:spcBef>
                <a:spcPct val="0"/>
              </a:spcBef>
            </a:pPr>
            <a:r>
              <a:rPr lang="en-US" b="true" sz="26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Vallejos Garcia, Valentino Agustin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354474" y="5727190"/>
            <a:ext cx="5809652" cy="58096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66951">
            <a:off x="1257451" y="5857156"/>
            <a:ext cx="3857812" cy="3105539"/>
          </a:xfrm>
          <a:custGeom>
            <a:avLst/>
            <a:gdLst/>
            <a:ahLst/>
            <a:cxnLst/>
            <a:rect r="r" b="b" t="t" l="l"/>
            <a:pathLst>
              <a:path h="3105539" w="3857812">
                <a:moveTo>
                  <a:pt x="0" y="0"/>
                </a:moveTo>
                <a:lnTo>
                  <a:pt x="3857811" y="0"/>
                </a:lnTo>
                <a:lnTo>
                  <a:pt x="3857811" y="3105538"/>
                </a:lnTo>
                <a:lnTo>
                  <a:pt x="0" y="3105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28403">
            <a:off x="1869128" y="4095072"/>
            <a:ext cx="1725200" cy="1516020"/>
          </a:xfrm>
          <a:custGeom>
            <a:avLst/>
            <a:gdLst/>
            <a:ahLst/>
            <a:cxnLst/>
            <a:rect r="r" b="b" t="t" l="l"/>
            <a:pathLst>
              <a:path h="1516020" w="1725200">
                <a:moveTo>
                  <a:pt x="0" y="0"/>
                </a:moveTo>
                <a:lnTo>
                  <a:pt x="1725200" y="0"/>
                </a:lnTo>
                <a:lnTo>
                  <a:pt x="1725200" y="1516019"/>
                </a:lnTo>
                <a:lnTo>
                  <a:pt x="0" y="1516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314813" y="190103"/>
            <a:ext cx="1740262" cy="1608105"/>
            <a:chOff x="0" y="0"/>
            <a:chExt cx="2320349" cy="214414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295778" y="5208"/>
              <a:ext cx="1728793" cy="1728793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20349" cy="1806836"/>
            </a:xfrm>
            <a:custGeom>
              <a:avLst/>
              <a:gdLst/>
              <a:ahLst/>
              <a:cxnLst/>
              <a:rect r="r" b="b" t="t" l="l"/>
              <a:pathLst>
                <a:path h="1806836" w="2320349">
                  <a:moveTo>
                    <a:pt x="0" y="0"/>
                  </a:moveTo>
                  <a:lnTo>
                    <a:pt x="2320349" y="0"/>
                  </a:lnTo>
                  <a:lnTo>
                    <a:pt x="2320349" y="1806836"/>
                  </a:lnTo>
                  <a:lnTo>
                    <a:pt x="0" y="180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0517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79178" y="1766154"/>
              <a:ext cx="2141171" cy="377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  <a:spcBef>
                  <a:spcPct val="0"/>
                </a:spcBef>
              </a:pPr>
              <a:r>
                <a:rPr lang="en-US" b="true" sz="195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Alan en Turín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49675" y="5429205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087854">
            <a:off x="7256483" y="4298310"/>
            <a:ext cx="3775035" cy="377503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2087854">
            <a:off x="2403831" y="4285380"/>
            <a:ext cx="3775035" cy="377503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87854">
            <a:off x="12171327" y="4285380"/>
            <a:ext cx="3775035" cy="37750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86698" y="1696710"/>
            <a:ext cx="10914604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Como nos </a:t>
            </a:r>
            <a:r>
              <a:rPr lang="en-US" b="true" sz="7475">
                <a:solidFill>
                  <a:srgbClr val="9B74ED"/>
                </a:solidFill>
                <a:latin typeface="Raleway Heavy"/>
                <a:ea typeface="Raleway Heavy"/>
                <a:cs typeface="Raleway Heavy"/>
                <a:sym typeface="Raleway Heavy"/>
              </a:rPr>
              <a:t>organizamos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92023" y="5628768"/>
            <a:ext cx="2119541" cy="105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b="true" sz="30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Llamadas por discord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93729" y="5664328"/>
            <a:ext cx="2500541" cy="105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b="true" sz="30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Grupo de WhatsApp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08574" y="5653013"/>
            <a:ext cx="2500541" cy="105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b="true" sz="30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División de tareas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314813" y="190103"/>
            <a:ext cx="1740262" cy="1608105"/>
            <a:chOff x="0" y="0"/>
            <a:chExt cx="2320349" cy="214414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295778" y="5208"/>
              <a:ext cx="1728793" cy="1728793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20349" cy="1806836"/>
            </a:xfrm>
            <a:custGeom>
              <a:avLst/>
              <a:gdLst/>
              <a:ahLst/>
              <a:cxnLst/>
              <a:rect r="r" b="b" t="t" l="l"/>
              <a:pathLst>
                <a:path h="1806836" w="2320349">
                  <a:moveTo>
                    <a:pt x="0" y="0"/>
                  </a:moveTo>
                  <a:lnTo>
                    <a:pt x="2320349" y="0"/>
                  </a:lnTo>
                  <a:lnTo>
                    <a:pt x="2320349" y="1806836"/>
                  </a:lnTo>
                  <a:lnTo>
                    <a:pt x="0" y="180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0517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79178" y="1766154"/>
              <a:ext cx="2141171" cy="377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  <a:spcBef>
                  <a:spcPct val="0"/>
                </a:spcBef>
              </a:pPr>
              <a:r>
                <a:rPr lang="en-US" b="true" sz="195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Alan en Turín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533723" y="3202159"/>
            <a:ext cx="1238795" cy="2227047"/>
          </a:xfrm>
          <a:custGeom>
            <a:avLst/>
            <a:gdLst/>
            <a:ahLst/>
            <a:cxnLst/>
            <a:rect r="r" b="b" t="t" l="l"/>
            <a:pathLst>
              <a:path h="2227047" w="1238795">
                <a:moveTo>
                  <a:pt x="0" y="0"/>
                </a:moveTo>
                <a:lnTo>
                  <a:pt x="1238795" y="0"/>
                </a:lnTo>
                <a:lnTo>
                  <a:pt x="1238795" y="2227046"/>
                </a:lnTo>
                <a:lnTo>
                  <a:pt x="0" y="2227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410979" y="3462276"/>
            <a:ext cx="2052573" cy="1495813"/>
          </a:xfrm>
          <a:custGeom>
            <a:avLst/>
            <a:gdLst/>
            <a:ahLst/>
            <a:cxnLst/>
            <a:rect r="r" b="b" t="t" l="l"/>
            <a:pathLst>
              <a:path h="1495813" w="2052573">
                <a:moveTo>
                  <a:pt x="0" y="0"/>
                </a:moveTo>
                <a:lnTo>
                  <a:pt x="2052573" y="0"/>
                </a:lnTo>
                <a:lnTo>
                  <a:pt x="2052573" y="1495812"/>
                </a:lnTo>
                <a:lnTo>
                  <a:pt x="0" y="14958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499383" y="3433265"/>
            <a:ext cx="3118924" cy="1764834"/>
          </a:xfrm>
          <a:custGeom>
            <a:avLst/>
            <a:gdLst/>
            <a:ahLst/>
            <a:cxnLst/>
            <a:rect r="r" b="b" t="t" l="l"/>
            <a:pathLst>
              <a:path h="1764834" w="3118924">
                <a:moveTo>
                  <a:pt x="0" y="0"/>
                </a:moveTo>
                <a:lnTo>
                  <a:pt x="3118923" y="0"/>
                </a:lnTo>
                <a:lnTo>
                  <a:pt x="3118923" y="1764834"/>
                </a:lnTo>
                <a:lnTo>
                  <a:pt x="0" y="1764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7128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66154" y="2596235"/>
            <a:ext cx="11755691" cy="5661305"/>
            <a:chOff x="0" y="0"/>
            <a:chExt cx="903335" cy="435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335" cy="435028"/>
            </a:xfrm>
            <a:custGeom>
              <a:avLst/>
              <a:gdLst/>
              <a:ahLst/>
              <a:cxnLst/>
              <a:rect r="r" b="b" t="t" l="l"/>
              <a:pathLst>
                <a:path h="435028" w="903335">
                  <a:moveTo>
                    <a:pt x="15147" y="0"/>
                  </a:moveTo>
                  <a:lnTo>
                    <a:pt x="888188" y="0"/>
                  </a:lnTo>
                  <a:cubicBezTo>
                    <a:pt x="896553" y="0"/>
                    <a:pt x="903335" y="6782"/>
                    <a:pt x="903335" y="15147"/>
                  </a:cubicBezTo>
                  <a:lnTo>
                    <a:pt x="903335" y="419881"/>
                  </a:lnTo>
                  <a:cubicBezTo>
                    <a:pt x="903335" y="423898"/>
                    <a:pt x="901739" y="427751"/>
                    <a:pt x="898899" y="430592"/>
                  </a:cubicBezTo>
                  <a:cubicBezTo>
                    <a:pt x="896058" y="433432"/>
                    <a:pt x="892205" y="435028"/>
                    <a:pt x="888188" y="435028"/>
                  </a:cubicBezTo>
                  <a:lnTo>
                    <a:pt x="15147" y="435028"/>
                  </a:lnTo>
                  <a:cubicBezTo>
                    <a:pt x="11130" y="435028"/>
                    <a:pt x="7277" y="433432"/>
                    <a:pt x="4436" y="430592"/>
                  </a:cubicBezTo>
                  <a:cubicBezTo>
                    <a:pt x="1596" y="427751"/>
                    <a:pt x="0" y="423898"/>
                    <a:pt x="0" y="419881"/>
                  </a:cubicBezTo>
                  <a:lnTo>
                    <a:pt x="0" y="15147"/>
                  </a:lnTo>
                  <a:cubicBezTo>
                    <a:pt x="0" y="11130"/>
                    <a:pt x="1596" y="7277"/>
                    <a:pt x="4436" y="4436"/>
                  </a:cubicBezTo>
                  <a:cubicBezTo>
                    <a:pt x="7277" y="1596"/>
                    <a:pt x="11130" y="0"/>
                    <a:pt x="1514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03" r="0" b="-1003"/>
              </a:stretch>
            </a:blipFill>
            <a:ln w="47625" cap="rnd">
              <a:solidFill>
                <a:srgbClr val="6237CF"/>
              </a:solidFill>
              <a:prstDash val="solid"/>
              <a:round/>
            </a:ln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314813" y="190103"/>
            <a:ext cx="1740262" cy="1608105"/>
            <a:chOff x="0" y="0"/>
            <a:chExt cx="2320349" cy="214414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95778" y="5208"/>
              <a:ext cx="1728793" cy="1728793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0349" cy="1806836"/>
            </a:xfrm>
            <a:custGeom>
              <a:avLst/>
              <a:gdLst/>
              <a:ahLst/>
              <a:cxnLst/>
              <a:rect r="r" b="b" t="t" l="l"/>
              <a:pathLst>
                <a:path h="1806836" w="2320349">
                  <a:moveTo>
                    <a:pt x="0" y="0"/>
                  </a:moveTo>
                  <a:lnTo>
                    <a:pt x="2320349" y="0"/>
                  </a:lnTo>
                  <a:lnTo>
                    <a:pt x="2320349" y="1806836"/>
                  </a:lnTo>
                  <a:lnTo>
                    <a:pt x="0" y="180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0517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79178" y="1766154"/>
              <a:ext cx="2141171" cy="377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  <a:spcBef>
                  <a:spcPct val="0"/>
                </a:spcBef>
              </a:pPr>
              <a:r>
                <a:rPr lang="en-US" b="true" sz="195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Alan en Turín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038044" y="1463249"/>
            <a:ext cx="10211912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Matriz de </a:t>
            </a:r>
            <a:r>
              <a:rPr lang="en-US" b="true" sz="7475">
                <a:solidFill>
                  <a:srgbClr val="9B74ED"/>
                </a:solidFill>
                <a:latin typeface="Raleway Heavy"/>
                <a:ea typeface="Raleway Heavy"/>
                <a:cs typeface="Raleway Heavy"/>
                <a:sym typeface="Raleway Heavy"/>
              </a:rPr>
              <a:t>habilidades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78351" y="8701052"/>
            <a:ext cx="3540959" cy="5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7"/>
              </a:lnSpc>
            </a:pPr>
            <a:r>
              <a:rPr lang="en-US" b="true" sz="310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★     Dominio total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55974" y="8734555"/>
            <a:ext cx="6165872" cy="52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b="true" sz="300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⚪    Dominio parcial o iniciativa </a:t>
            </a:r>
          </a:p>
        </p:txBody>
      </p:sp>
      <p:grpSp>
        <p:nvGrpSpPr>
          <p:cNvPr name="Group 16" id="16"/>
          <p:cNvGrpSpPr/>
          <p:nvPr/>
        </p:nvGrpSpPr>
        <p:grpSpPr>
          <a:xfrm rot="2087854">
            <a:off x="8849162" y="8607466"/>
            <a:ext cx="808527" cy="80852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2087854">
            <a:off x="3325508" y="8590759"/>
            <a:ext cx="837254" cy="83725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7128" y="-12587460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9827" y="2898592"/>
            <a:ext cx="5375655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 que consiste 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9827" y="5021165"/>
            <a:ext cx="5375655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9B74ED"/>
                </a:solidFill>
                <a:latin typeface="Raleway Bold"/>
                <a:ea typeface="Raleway Bold"/>
                <a:cs typeface="Raleway Bold"/>
                <a:sym typeface="Raleway Bold"/>
              </a:rPr>
              <a:t>TPI</a:t>
            </a:r>
          </a:p>
        </p:txBody>
      </p:sp>
      <p:grpSp>
        <p:nvGrpSpPr>
          <p:cNvPr name="Group 7" id="7"/>
          <p:cNvGrpSpPr/>
          <p:nvPr/>
        </p:nvGrpSpPr>
        <p:grpSpPr>
          <a:xfrm rot="2087854">
            <a:off x="-2556985" y="3050179"/>
            <a:ext cx="4186641" cy="418664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314813" y="190103"/>
            <a:ext cx="1740262" cy="1608105"/>
            <a:chOff x="0" y="0"/>
            <a:chExt cx="2320349" cy="214414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95778" y="5208"/>
              <a:ext cx="1728793" cy="172879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0349" cy="1806836"/>
            </a:xfrm>
            <a:custGeom>
              <a:avLst/>
              <a:gdLst/>
              <a:ahLst/>
              <a:cxnLst/>
              <a:rect r="r" b="b" t="t" l="l"/>
              <a:pathLst>
                <a:path h="1806836" w="2320349">
                  <a:moveTo>
                    <a:pt x="0" y="0"/>
                  </a:moveTo>
                  <a:lnTo>
                    <a:pt x="2320349" y="0"/>
                  </a:lnTo>
                  <a:lnTo>
                    <a:pt x="2320349" y="1806836"/>
                  </a:lnTo>
                  <a:lnTo>
                    <a:pt x="0" y="180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0517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79178" y="1766154"/>
              <a:ext cx="2141171" cy="377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  <a:spcBef>
                  <a:spcPct val="0"/>
                </a:spcBef>
              </a:pPr>
              <a:r>
                <a:rPr lang="en-US" b="true" sz="195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Alan en Turín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757039" y="1735002"/>
            <a:ext cx="2855516" cy="144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Construcción de un interprete JSON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59297" y="3338295"/>
            <a:ext cx="2855516" cy="96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Traducir los datos a HTML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57039" y="4403051"/>
            <a:ext cx="2855516" cy="144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Construcción de la gramática a generar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762513" y="6052196"/>
            <a:ext cx="443195" cy="443195"/>
            <a:chOff x="0" y="0"/>
            <a:chExt cx="120126" cy="1201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8B7C9F">
                    <a:alpha val="100000"/>
                  </a:srgbClr>
                </a:gs>
                <a:gs pos="100000">
                  <a:srgbClr val="6326C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459297" y="5985521"/>
            <a:ext cx="2855516" cy="96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Construcción del análizador léxico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57039" y="7078039"/>
            <a:ext cx="2855516" cy="144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Construcción de un analizador sintáctico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762513" y="3408439"/>
            <a:ext cx="443195" cy="443195"/>
            <a:chOff x="0" y="0"/>
            <a:chExt cx="120126" cy="12012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8B7C9F">
                    <a:alpha val="100000"/>
                  </a:srgbClr>
                </a:gs>
                <a:gs pos="100000">
                  <a:srgbClr val="6326C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72081" y="1801677"/>
            <a:ext cx="443195" cy="443195"/>
            <a:chOff x="0" y="0"/>
            <a:chExt cx="120126" cy="1201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8B7C9F">
                    <a:alpha val="100000"/>
                  </a:srgbClr>
                </a:gs>
                <a:gs pos="100000">
                  <a:srgbClr val="6326C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972081" y="4473195"/>
            <a:ext cx="443195" cy="443195"/>
            <a:chOff x="0" y="0"/>
            <a:chExt cx="120126" cy="1201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8B7C9F">
                    <a:alpha val="100000"/>
                  </a:srgbClr>
                </a:gs>
                <a:gs pos="100000">
                  <a:srgbClr val="6326C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972081" y="7144714"/>
            <a:ext cx="443195" cy="443195"/>
            <a:chOff x="0" y="0"/>
            <a:chExt cx="120126" cy="12012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8B7C9F">
                    <a:alpha val="100000"/>
                  </a:srgbClr>
                </a:gs>
                <a:gs pos="100000">
                  <a:srgbClr val="6326C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3534240" y="5143500"/>
            <a:ext cx="3353529" cy="2703783"/>
          </a:xfrm>
          <a:custGeom>
            <a:avLst/>
            <a:gdLst/>
            <a:ahLst/>
            <a:cxnLst/>
            <a:rect r="r" b="b" t="t" l="l"/>
            <a:pathLst>
              <a:path h="2703783" w="3353529">
                <a:moveTo>
                  <a:pt x="0" y="0"/>
                </a:moveTo>
                <a:lnTo>
                  <a:pt x="3353529" y="0"/>
                </a:lnTo>
                <a:lnTo>
                  <a:pt x="3353529" y="2703783"/>
                </a:lnTo>
                <a:lnTo>
                  <a:pt x="0" y="2703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087854">
            <a:off x="9848476" y="3825071"/>
            <a:ext cx="4676696" cy="467669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49733" y="-97244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2087854">
            <a:off x="3762828" y="3764571"/>
            <a:ext cx="4676696" cy="46766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11130" y="6045769"/>
            <a:ext cx="3151388" cy="174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b="true" sz="2472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Lenguaje para crear páginas web mediante etiquetas y atributos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485194" y="6115376"/>
            <a:ext cx="130981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12" id="12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314813" y="190103"/>
            <a:ext cx="1740262" cy="1608105"/>
            <a:chOff x="0" y="0"/>
            <a:chExt cx="2320349" cy="214414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295778" y="5208"/>
              <a:ext cx="1728793" cy="172879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20349" cy="1806836"/>
            </a:xfrm>
            <a:custGeom>
              <a:avLst/>
              <a:gdLst/>
              <a:ahLst/>
              <a:cxnLst/>
              <a:rect r="r" b="b" t="t" l="l"/>
              <a:pathLst>
                <a:path h="1806836" w="2320349">
                  <a:moveTo>
                    <a:pt x="0" y="0"/>
                  </a:moveTo>
                  <a:lnTo>
                    <a:pt x="2320349" y="0"/>
                  </a:lnTo>
                  <a:lnTo>
                    <a:pt x="2320349" y="1806836"/>
                  </a:lnTo>
                  <a:lnTo>
                    <a:pt x="0" y="180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0517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79178" y="1766154"/>
              <a:ext cx="2141171" cy="377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  <a:spcBef>
                  <a:spcPct val="0"/>
                </a:spcBef>
              </a:pPr>
              <a:r>
                <a:rPr lang="en-US" b="true" sz="195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Alan en Turín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218570" y="3093277"/>
            <a:ext cx="1765212" cy="1942461"/>
          </a:xfrm>
          <a:custGeom>
            <a:avLst/>
            <a:gdLst/>
            <a:ahLst/>
            <a:cxnLst/>
            <a:rect r="r" b="b" t="t" l="l"/>
            <a:pathLst>
              <a:path h="1942461" w="1765212">
                <a:moveTo>
                  <a:pt x="0" y="0"/>
                </a:moveTo>
                <a:lnTo>
                  <a:pt x="1765212" y="0"/>
                </a:lnTo>
                <a:lnTo>
                  <a:pt x="1765212" y="1942461"/>
                </a:lnTo>
                <a:lnTo>
                  <a:pt x="0" y="1942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208845" y="3093277"/>
            <a:ext cx="1955959" cy="2000981"/>
          </a:xfrm>
          <a:custGeom>
            <a:avLst/>
            <a:gdLst/>
            <a:ahLst/>
            <a:cxnLst/>
            <a:rect r="r" b="b" t="t" l="l"/>
            <a:pathLst>
              <a:path h="2000981" w="1955959">
                <a:moveTo>
                  <a:pt x="0" y="0"/>
                </a:moveTo>
                <a:lnTo>
                  <a:pt x="1955959" y="0"/>
                </a:lnTo>
                <a:lnTo>
                  <a:pt x="1955959" y="2000981"/>
                </a:lnTo>
                <a:lnTo>
                  <a:pt x="0" y="2000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228876" y="1336489"/>
            <a:ext cx="7830249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Conceptos </a:t>
            </a:r>
            <a:r>
              <a:rPr lang="en-US" b="true" sz="7475">
                <a:solidFill>
                  <a:srgbClr val="9B74ED"/>
                </a:solidFill>
                <a:latin typeface="Raleway Bold"/>
                <a:ea typeface="Raleway Bold"/>
                <a:cs typeface="Raleway Bold"/>
                <a:sym typeface="Raleway Bold"/>
              </a:rPr>
              <a:t>clave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25482" y="6058226"/>
            <a:ext cx="3151388" cy="130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b="true" sz="2472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Formato de texto para intercambio de datos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50905" y="5217529"/>
            <a:ext cx="2500541" cy="72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b="true" sz="4205">
                <a:solidFill>
                  <a:srgbClr val="9B74ED"/>
                </a:solidFill>
                <a:latin typeface="Raleway Bold"/>
                <a:ea typeface="Raleway Bold"/>
                <a:cs typeface="Raleway Bold"/>
                <a:sym typeface="Raleway Bold"/>
              </a:rPr>
              <a:t>JSON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36554" y="5217529"/>
            <a:ext cx="2500541" cy="72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7"/>
              </a:lnSpc>
            </a:pPr>
            <a:r>
              <a:rPr lang="en-US" b="true" sz="4205">
                <a:solidFill>
                  <a:srgbClr val="9B74ED"/>
                </a:solidFill>
                <a:latin typeface="Raleway Bold"/>
                <a:ea typeface="Raleway Bold"/>
                <a:cs typeface="Raleway Bold"/>
                <a:sym typeface="Raleway Bold"/>
              </a:rPr>
              <a:t>HTML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058001" y="472560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61577" y="-1335136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6354902">
            <a:off x="16787240" y="3132406"/>
            <a:ext cx="4181174" cy="418117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314813" y="190103"/>
            <a:ext cx="1740262" cy="1608105"/>
            <a:chOff x="0" y="0"/>
            <a:chExt cx="2320349" cy="214414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95778" y="5208"/>
              <a:ext cx="1728793" cy="172879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0349" cy="1806836"/>
            </a:xfrm>
            <a:custGeom>
              <a:avLst/>
              <a:gdLst/>
              <a:ahLst/>
              <a:cxnLst/>
              <a:rect r="r" b="b" t="t" l="l"/>
              <a:pathLst>
                <a:path h="1806836" w="2320349">
                  <a:moveTo>
                    <a:pt x="0" y="0"/>
                  </a:moveTo>
                  <a:lnTo>
                    <a:pt x="2320349" y="0"/>
                  </a:lnTo>
                  <a:lnTo>
                    <a:pt x="2320349" y="1806836"/>
                  </a:lnTo>
                  <a:lnTo>
                    <a:pt x="0" y="180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0517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79178" y="1766154"/>
              <a:ext cx="2141171" cy="377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  <a:spcBef>
                  <a:spcPct val="0"/>
                </a:spcBef>
              </a:pPr>
              <a:r>
                <a:rPr lang="en-US" b="true" sz="195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Alan en Turín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98748" y="3597386"/>
            <a:ext cx="5529835" cy="456104"/>
            <a:chOff x="0" y="0"/>
            <a:chExt cx="7373113" cy="60813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08139" cy="608139"/>
              <a:chOff x="0" y="0"/>
              <a:chExt cx="120126" cy="12012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0126" cy="120126"/>
              </a:xfrm>
              <a:custGeom>
                <a:avLst/>
                <a:gdLst/>
                <a:ahLst/>
                <a:cxnLst/>
                <a:rect r="r" b="b" t="t" l="l"/>
                <a:pathLst>
                  <a:path h="120126" w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B7C9F">
                      <a:alpha val="1000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066800" y="-23935"/>
              <a:ext cx="6306313" cy="63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7"/>
                </a:lnSpc>
              </a:pPr>
              <a:r>
                <a:rPr lang="en-US" sz="2805" b="true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Producción JSON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74926" y="4539265"/>
            <a:ext cx="7245252" cy="1813514"/>
            <a:chOff x="0" y="0"/>
            <a:chExt cx="9660336" cy="24180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589244" cy="608139"/>
              <a:chOff x="0" y="0"/>
              <a:chExt cx="116394" cy="12012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6394" cy="120126"/>
              </a:xfrm>
              <a:custGeom>
                <a:avLst/>
                <a:gdLst/>
                <a:ahLst/>
                <a:cxnLst/>
                <a:rect r="r" b="b" t="t" l="l"/>
                <a:pathLst>
                  <a:path h="120126" w="116394">
                    <a:moveTo>
                      <a:pt x="0" y="0"/>
                    </a:moveTo>
                    <a:lnTo>
                      <a:pt x="116394" y="0"/>
                    </a:lnTo>
                    <a:lnTo>
                      <a:pt x="116394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B7C9F">
                      <a:alpha val="1000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28575"/>
                <a:ext cx="116394" cy="915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801086"/>
              <a:ext cx="9660336" cy="1616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0546" indent="-250273" lvl="1">
                <a:lnSpc>
                  <a:spcPts val="3245"/>
                </a:lnSpc>
                <a:buFont typeface="Arial"/>
                <a:buChar char="•"/>
              </a:pPr>
              <a:r>
                <a:rPr lang="en-US" b="true" sz="2318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Equipos</a:t>
              </a:r>
            </a:p>
            <a:p>
              <a:pPr algn="l" marL="500546" indent="-250273" lvl="1">
                <a:lnSpc>
                  <a:spcPts val="3245"/>
                </a:lnSpc>
                <a:buFont typeface="Arial"/>
                <a:buChar char="•"/>
              </a:pPr>
              <a:r>
                <a:rPr lang="en-US" b="true" sz="2318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Firma</a:t>
              </a:r>
            </a:p>
            <a:p>
              <a:pPr algn="l" marL="500546" indent="-250273" lvl="1">
                <a:lnSpc>
                  <a:spcPts val="3245"/>
                </a:lnSpc>
                <a:buFont typeface="Arial"/>
                <a:buChar char="•"/>
              </a:pPr>
              <a:r>
                <a:rPr lang="en-US" b="true" sz="2318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Version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33654" y="-23935"/>
              <a:ext cx="6110375" cy="63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7"/>
                </a:lnSpc>
              </a:pPr>
              <a:r>
                <a:rPr lang="en-US" sz="2805" b="true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Producción Σ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898748" y="6594133"/>
            <a:ext cx="7477582" cy="2664167"/>
            <a:chOff x="0" y="0"/>
            <a:chExt cx="9970110" cy="355222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608139" cy="608139"/>
              <a:chOff x="0" y="0"/>
              <a:chExt cx="120126" cy="12012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20126" cy="120126"/>
              </a:xfrm>
              <a:custGeom>
                <a:avLst/>
                <a:gdLst/>
                <a:ahLst/>
                <a:cxnLst/>
                <a:rect r="r" b="b" t="t" l="l"/>
                <a:pathLst>
                  <a:path h="120126" w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B7C9F">
                      <a:alpha val="1000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066800" y="-23935"/>
              <a:ext cx="6306313" cy="63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7"/>
                </a:lnSpc>
              </a:pPr>
              <a:r>
                <a:rPr lang="en-US" sz="2805" b="true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Producciones recursivas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843089"/>
              <a:ext cx="9970110" cy="2709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5"/>
                </a:lnSpc>
              </a:pPr>
              <a:r>
                <a:rPr lang="en-US" sz="2318" b="true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Lista de objetos </a:t>
              </a:r>
            </a:p>
            <a:p>
              <a:pPr algn="l" marL="500546" indent="-250273" lvl="1">
                <a:lnSpc>
                  <a:spcPts val="3245"/>
                </a:lnSpc>
                <a:buFont typeface="Arial"/>
                <a:buChar char="•"/>
              </a:pPr>
              <a:r>
                <a:rPr lang="en-US" b="true" sz="2318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Equipos</a:t>
              </a:r>
            </a:p>
            <a:p>
              <a:pPr algn="l" marL="500546" indent="-250273" lvl="1">
                <a:lnSpc>
                  <a:spcPts val="3245"/>
                </a:lnSpc>
                <a:buFont typeface="Arial"/>
                <a:buChar char="•"/>
              </a:pPr>
              <a:r>
                <a:rPr lang="en-US" b="true" sz="2318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Integrantes</a:t>
              </a:r>
            </a:p>
            <a:p>
              <a:pPr algn="l" marL="500546" indent="-250273" lvl="1">
                <a:lnSpc>
                  <a:spcPts val="3245"/>
                </a:lnSpc>
                <a:buFont typeface="Arial"/>
                <a:buChar char="•"/>
              </a:pPr>
              <a:r>
                <a:rPr lang="en-US" b="true" sz="2318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Proyectos</a:t>
              </a:r>
            </a:p>
            <a:p>
              <a:pPr algn="l" marL="500546" indent="-250273" lvl="1">
                <a:lnSpc>
                  <a:spcPts val="3245"/>
                </a:lnSpc>
                <a:buFont typeface="Arial"/>
                <a:buChar char="•"/>
              </a:pPr>
              <a:r>
                <a:rPr lang="en-US" b="true" sz="2318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Tareas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935492" y="3597386"/>
            <a:ext cx="7477582" cy="3041687"/>
            <a:chOff x="0" y="0"/>
            <a:chExt cx="9970110" cy="4055583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608139" cy="608139"/>
              <a:chOff x="0" y="0"/>
              <a:chExt cx="120126" cy="12012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20126" cy="120126"/>
              </a:xfrm>
              <a:custGeom>
                <a:avLst/>
                <a:gdLst/>
                <a:ahLst/>
                <a:cxnLst/>
                <a:rect r="r" b="b" t="t" l="l"/>
                <a:pathLst>
                  <a:path h="120126" w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B7C9F">
                      <a:alpha val="100000"/>
                    </a:srgbClr>
                  </a:gs>
                  <a:gs pos="100000">
                    <a:srgbClr val="6326C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066800" y="-66675"/>
              <a:ext cx="6306313" cy="63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7"/>
                </a:lnSpc>
              </a:pPr>
              <a:r>
                <a:rPr lang="en-US" sz="2805" b="true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Producciones no recursivas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800350"/>
              <a:ext cx="9970110" cy="3255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5"/>
                </a:lnSpc>
              </a:pPr>
              <a:r>
                <a:rPr lang="en-US" sz="2318" b="true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Objetos con atributos, se encuentran dentro de las listas de objetos</a:t>
              </a:r>
            </a:p>
            <a:p>
              <a:pPr algn="l" marL="500546" indent="-250273" lvl="1">
                <a:lnSpc>
                  <a:spcPts val="3245"/>
                </a:lnSpc>
                <a:buFont typeface="Arial"/>
                <a:buChar char="•"/>
              </a:pPr>
              <a:r>
                <a:rPr lang="en-US" b="true" sz="2318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Equipo</a:t>
              </a:r>
            </a:p>
            <a:p>
              <a:pPr algn="l" marL="500546" indent="-250273" lvl="1">
                <a:lnSpc>
                  <a:spcPts val="3245"/>
                </a:lnSpc>
                <a:buFont typeface="Arial"/>
                <a:buChar char="•"/>
              </a:pPr>
              <a:r>
                <a:rPr lang="en-US" b="true" sz="2318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Integrante</a:t>
              </a:r>
            </a:p>
            <a:p>
              <a:pPr algn="l" marL="500546" indent="-250273" lvl="1">
                <a:lnSpc>
                  <a:spcPts val="3245"/>
                </a:lnSpc>
                <a:buFont typeface="Arial"/>
                <a:buChar char="•"/>
              </a:pPr>
              <a:r>
                <a:rPr lang="en-US" b="true" sz="2318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Proyecto</a:t>
              </a:r>
            </a:p>
            <a:p>
              <a:pPr algn="l" marL="500546" indent="-250273" lvl="1">
                <a:lnSpc>
                  <a:spcPts val="3245"/>
                </a:lnSpc>
                <a:buFont typeface="Arial"/>
                <a:buChar char="•"/>
              </a:pPr>
              <a:r>
                <a:rPr lang="en-US" b="true" sz="2318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Tarea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415016">
            <a:off x="14024783" y="6386251"/>
            <a:ext cx="2134982" cy="2703934"/>
          </a:xfrm>
          <a:custGeom>
            <a:avLst/>
            <a:gdLst/>
            <a:ahLst/>
            <a:cxnLst/>
            <a:rect r="r" b="b" t="t" l="l"/>
            <a:pathLst>
              <a:path h="2703934" w="2134982">
                <a:moveTo>
                  <a:pt x="0" y="0"/>
                </a:moveTo>
                <a:lnTo>
                  <a:pt x="2134981" y="0"/>
                </a:lnTo>
                <a:lnTo>
                  <a:pt x="2134981" y="2703935"/>
                </a:lnTo>
                <a:lnTo>
                  <a:pt x="0" y="270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2672479" y="1114425"/>
            <a:ext cx="12943043" cy="92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3"/>
              </a:lnSpc>
              <a:spcBef>
                <a:spcPct val="0"/>
              </a:spcBef>
            </a:pPr>
            <a:r>
              <a:rPr lang="en-US" b="true" sz="66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Conformación de la </a:t>
            </a:r>
            <a:r>
              <a:rPr lang="en-US" b="true" sz="6675">
                <a:solidFill>
                  <a:srgbClr val="9B74ED"/>
                </a:solidFill>
                <a:latin typeface="Raleway Heavy"/>
                <a:ea typeface="Raleway Heavy"/>
                <a:cs typeface="Raleway Heavy"/>
                <a:sym typeface="Raleway Heavy"/>
              </a:rPr>
              <a:t>gramática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874926" y="2059755"/>
            <a:ext cx="14538149" cy="109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b="true" sz="3118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Conjunto de reglas o producciones que permiten generar el lenguaje deseado.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3202" y="-126391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058001" y="472560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14813" y="190103"/>
            <a:ext cx="1740262" cy="1608105"/>
            <a:chOff x="0" y="0"/>
            <a:chExt cx="2320349" cy="214414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295778" y="5208"/>
              <a:ext cx="1728793" cy="172879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20349" cy="1806836"/>
            </a:xfrm>
            <a:custGeom>
              <a:avLst/>
              <a:gdLst/>
              <a:ahLst/>
              <a:cxnLst/>
              <a:rect r="r" b="b" t="t" l="l"/>
              <a:pathLst>
                <a:path h="1806836" w="2320349">
                  <a:moveTo>
                    <a:pt x="0" y="0"/>
                  </a:moveTo>
                  <a:lnTo>
                    <a:pt x="2320349" y="0"/>
                  </a:lnTo>
                  <a:lnTo>
                    <a:pt x="2320349" y="1806836"/>
                  </a:lnTo>
                  <a:lnTo>
                    <a:pt x="0" y="180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0517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9178" y="1766154"/>
              <a:ext cx="2141171" cy="377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  <a:spcBef>
                  <a:spcPct val="0"/>
                </a:spcBef>
              </a:pPr>
              <a:r>
                <a:rPr lang="en-US" b="true" sz="195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Alan en Turín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29319">
            <a:off x="11695266" y="5196086"/>
            <a:ext cx="4416121" cy="3542428"/>
          </a:xfrm>
          <a:custGeom>
            <a:avLst/>
            <a:gdLst/>
            <a:ahLst/>
            <a:cxnLst/>
            <a:rect r="r" b="b" t="t" l="l"/>
            <a:pathLst>
              <a:path h="3542428" w="4416121">
                <a:moveTo>
                  <a:pt x="0" y="0"/>
                </a:moveTo>
                <a:lnTo>
                  <a:pt x="4416121" y="0"/>
                </a:lnTo>
                <a:lnTo>
                  <a:pt x="4416121" y="3542428"/>
                </a:lnTo>
                <a:lnTo>
                  <a:pt x="0" y="35424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27074" y="2910608"/>
            <a:ext cx="8489565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Analizador </a:t>
            </a:r>
            <a:r>
              <a:rPr lang="en-US" b="true" sz="7475">
                <a:solidFill>
                  <a:srgbClr val="9B74ED"/>
                </a:solidFill>
                <a:latin typeface="Raleway Heavy"/>
                <a:ea typeface="Raleway Heavy"/>
                <a:cs typeface="Raleway Heavy"/>
                <a:sym typeface="Raleway Heavy"/>
              </a:rPr>
              <a:t>Léxico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27074" y="4868170"/>
            <a:ext cx="10961708" cy="319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Es la primera fase o tarea de un compilador y se encarga de procesar el lenguaje fuente como una secuencia de caracteres y agrupar la secuencia de caracteres en palabras con significado propio o tokens.</a:t>
            </a:r>
          </a:p>
          <a:p>
            <a:pPr algn="l">
              <a:lnSpc>
                <a:spcPts val="4225"/>
              </a:lnSpc>
            </a:pPr>
          </a:p>
          <a:p>
            <a:pPr algn="l">
              <a:lnSpc>
                <a:spcPts val="422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3202" y="-126391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48478" y="2490033"/>
            <a:ext cx="10219164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Analizador </a:t>
            </a:r>
            <a:r>
              <a:rPr lang="en-US" b="true" sz="7475">
                <a:solidFill>
                  <a:srgbClr val="9B74ED"/>
                </a:solidFill>
                <a:latin typeface="Raleway Heavy"/>
                <a:ea typeface="Raleway Heavy"/>
                <a:cs typeface="Raleway Heavy"/>
                <a:sym typeface="Raleway Heavy"/>
              </a:rPr>
              <a:t>Sintáctico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6058001" y="472560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14813" y="190103"/>
            <a:ext cx="1740262" cy="1608105"/>
            <a:chOff x="0" y="0"/>
            <a:chExt cx="2320349" cy="214414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95778" y="5208"/>
              <a:ext cx="1728793" cy="1728793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20349" cy="1806836"/>
            </a:xfrm>
            <a:custGeom>
              <a:avLst/>
              <a:gdLst/>
              <a:ahLst/>
              <a:cxnLst/>
              <a:rect r="r" b="b" t="t" l="l"/>
              <a:pathLst>
                <a:path h="1806836" w="2320349">
                  <a:moveTo>
                    <a:pt x="0" y="0"/>
                  </a:moveTo>
                  <a:lnTo>
                    <a:pt x="2320349" y="0"/>
                  </a:lnTo>
                  <a:lnTo>
                    <a:pt x="2320349" y="1806836"/>
                  </a:lnTo>
                  <a:lnTo>
                    <a:pt x="0" y="180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0517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79178" y="1766154"/>
              <a:ext cx="2141171" cy="377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  <a:spcBef>
                  <a:spcPct val="0"/>
                </a:spcBef>
              </a:pPr>
              <a:r>
                <a:rPr lang="en-US" b="true" sz="195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Alan en Turín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20358" y="3786366"/>
            <a:ext cx="13847284" cy="319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5"/>
              </a:lnSpc>
            </a:pPr>
            <a:r>
              <a:rPr lang="en-US" sz="3018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Toma como entrada los tokens y comprueba que la secuencia completa de todos los tokens como palabra forma parte del lenguaje de la gramática que describe al lenguaje de programación. A tales efectos, a los tokens se los considera los símbolos terminales de la gramática, y a la secuencia de tokens la palabra de entrada.</a:t>
            </a:r>
          </a:p>
          <a:p>
            <a:pPr algn="r">
              <a:lnSpc>
                <a:spcPts val="4225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-406413">
            <a:off x="1721478" y="6518251"/>
            <a:ext cx="3454117" cy="2233663"/>
          </a:xfrm>
          <a:custGeom>
            <a:avLst/>
            <a:gdLst/>
            <a:ahLst/>
            <a:cxnLst/>
            <a:rect r="r" b="b" t="t" l="l"/>
            <a:pathLst>
              <a:path h="2233663" w="3454117">
                <a:moveTo>
                  <a:pt x="0" y="0"/>
                </a:moveTo>
                <a:lnTo>
                  <a:pt x="3454118" y="0"/>
                </a:lnTo>
                <a:lnTo>
                  <a:pt x="3454118" y="2233662"/>
                </a:lnTo>
                <a:lnTo>
                  <a:pt x="0" y="2233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2806" y="3968772"/>
            <a:ext cx="12422388" cy="2363167"/>
            <a:chOff x="0" y="0"/>
            <a:chExt cx="1850635" cy="3520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352055"/>
            </a:xfrm>
            <a:custGeom>
              <a:avLst/>
              <a:gdLst/>
              <a:ahLst/>
              <a:cxnLst/>
              <a:rect r="r" b="b" t="t" l="l"/>
              <a:pathLst>
                <a:path h="352055" w="1850635">
                  <a:moveTo>
                    <a:pt x="1647435" y="0"/>
                  </a:moveTo>
                  <a:cubicBezTo>
                    <a:pt x="1759659" y="0"/>
                    <a:pt x="1850635" y="78810"/>
                    <a:pt x="1850635" y="176027"/>
                  </a:cubicBezTo>
                  <a:cubicBezTo>
                    <a:pt x="1850635" y="273245"/>
                    <a:pt x="1759659" y="352055"/>
                    <a:pt x="1647435" y="352055"/>
                  </a:cubicBezTo>
                  <a:lnTo>
                    <a:pt x="203200" y="352055"/>
                  </a:lnTo>
                  <a:cubicBezTo>
                    <a:pt x="90976" y="352055"/>
                    <a:pt x="0" y="273245"/>
                    <a:pt x="0" y="176027"/>
                  </a:cubicBezTo>
                  <a:cubicBezTo>
                    <a:pt x="0" y="7881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6326C6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23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99275" y="4599246"/>
            <a:ext cx="11289450" cy="117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3"/>
              </a:lnSpc>
              <a:spcBef>
                <a:spcPct val="0"/>
              </a:spcBef>
            </a:pPr>
            <a:r>
              <a:rPr lang="en-US" b="true" sz="858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Ejecución del código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415016">
            <a:off x="15359768" y="5533101"/>
            <a:ext cx="1910090" cy="2419111"/>
          </a:xfrm>
          <a:custGeom>
            <a:avLst/>
            <a:gdLst/>
            <a:ahLst/>
            <a:cxnLst/>
            <a:rect r="r" b="b" t="t" l="l"/>
            <a:pathLst>
              <a:path h="2419111" w="1910090">
                <a:moveTo>
                  <a:pt x="0" y="0"/>
                </a:moveTo>
                <a:lnTo>
                  <a:pt x="1910090" y="0"/>
                </a:lnTo>
                <a:lnTo>
                  <a:pt x="1910090" y="2419111"/>
                </a:lnTo>
                <a:lnTo>
                  <a:pt x="0" y="2419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66951">
            <a:off x="14061453" y="6563258"/>
            <a:ext cx="3018844" cy="2430169"/>
          </a:xfrm>
          <a:custGeom>
            <a:avLst/>
            <a:gdLst/>
            <a:ahLst/>
            <a:cxnLst/>
            <a:rect r="r" b="b" t="t" l="l"/>
            <a:pathLst>
              <a:path h="2430169" w="3018844">
                <a:moveTo>
                  <a:pt x="0" y="0"/>
                </a:moveTo>
                <a:lnTo>
                  <a:pt x="3018843" y="0"/>
                </a:lnTo>
                <a:lnTo>
                  <a:pt x="3018843" y="2430170"/>
                </a:lnTo>
                <a:lnTo>
                  <a:pt x="0" y="2430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50925">
            <a:off x="1047480" y="1135796"/>
            <a:ext cx="1765212" cy="1942461"/>
          </a:xfrm>
          <a:custGeom>
            <a:avLst/>
            <a:gdLst/>
            <a:ahLst/>
            <a:cxnLst/>
            <a:rect r="r" b="b" t="t" l="l"/>
            <a:pathLst>
              <a:path h="1942461" w="1765212">
                <a:moveTo>
                  <a:pt x="0" y="0"/>
                </a:moveTo>
                <a:lnTo>
                  <a:pt x="1765212" y="0"/>
                </a:lnTo>
                <a:lnTo>
                  <a:pt x="1765212" y="1942461"/>
                </a:lnTo>
                <a:lnTo>
                  <a:pt x="0" y="1942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28403">
            <a:off x="2070206" y="2236730"/>
            <a:ext cx="1725200" cy="1516020"/>
          </a:xfrm>
          <a:custGeom>
            <a:avLst/>
            <a:gdLst/>
            <a:ahLst/>
            <a:cxnLst/>
            <a:rect r="r" b="b" t="t" l="l"/>
            <a:pathLst>
              <a:path h="1516020" w="1725200">
                <a:moveTo>
                  <a:pt x="0" y="0"/>
                </a:moveTo>
                <a:lnTo>
                  <a:pt x="1725200" y="0"/>
                </a:lnTo>
                <a:lnTo>
                  <a:pt x="1725200" y="1516020"/>
                </a:lnTo>
                <a:lnTo>
                  <a:pt x="0" y="1516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314813" y="190103"/>
            <a:ext cx="1740262" cy="1608105"/>
            <a:chOff x="0" y="0"/>
            <a:chExt cx="2320349" cy="214414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295778" y="5208"/>
              <a:ext cx="1728793" cy="1728793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20349" cy="1806836"/>
            </a:xfrm>
            <a:custGeom>
              <a:avLst/>
              <a:gdLst/>
              <a:ahLst/>
              <a:cxnLst/>
              <a:rect r="r" b="b" t="t" l="l"/>
              <a:pathLst>
                <a:path h="1806836" w="2320349">
                  <a:moveTo>
                    <a:pt x="0" y="0"/>
                  </a:moveTo>
                  <a:lnTo>
                    <a:pt x="2320349" y="0"/>
                  </a:lnTo>
                  <a:lnTo>
                    <a:pt x="2320349" y="1806836"/>
                  </a:lnTo>
                  <a:lnTo>
                    <a:pt x="0" y="180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0517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79178" y="1766154"/>
              <a:ext cx="2141171" cy="377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5"/>
                </a:lnSpc>
                <a:spcBef>
                  <a:spcPct val="0"/>
                </a:spcBef>
              </a:pPr>
              <a:r>
                <a:rPr lang="en-US" b="true" sz="1957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Alan en Turín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DAGsWl84YlE</dc:identifier>
  <dcterms:modified xsi:type="dcterms:W3CDTF">2011-08-01T06:04:30Z</dcterms:modified>
  <cp:revision>1</cp:revision>
  <dc:title>TPI SSL</dc:title>
</cp:coreProperties>
</file>